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Archivo Black" charset="1" panose="020B0A03020202020B04"/>
      <p:regular r:id="rId20"/>
    </p:embeddedFont>
    <p:embeddedFont>
      <p:font typeface="Garet Bold" charset="1" panose="00000000000000000000"/>
      <p:regular r:id="rId21"/>
    </p:embeddedFont>
    <p:embeddedFont>
      <p:font typeface="Garet" charset="1" panose="00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2.png" Type="http://schemas.openxmlformats.org/officeDocument/2006/relationships/image"/><Relationship Id="rId6" Target="../media/image23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Relationship Id="rId8" Target="../media/image17.png" Type="http://schemas.openxmlformats.org/officeDocument/2006/relationships/image"/><Relationship Id="rId9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6330554" cy="10337440"/>
          </a:xfrm>
          <a:custGeom>
            <a:avLst/>
            <a:gdLst/>
            <a:ahLst/>
            <a:cxnLst/>
            <a:rect r="r" b="b" t="t" l="l"/>
            <a:pathLst>
              <a:path h="10337440" w="6330554">
                <a:moveTo>
                  <a:pt x="0" y="0"/>
                </a:moveTo>
                <a:lnTo>
                  <a:pt x="6330554" y="0"/>
                </a:lnTo>
                <a:lnTo>
                  <a:pt x="6330554" y="10337440"/>
                </a:lnTo>
                <a:lnTo>
                  <a:pt x="0" y="103374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9622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85470" y="5191125"/>
            <a:ext cx="9373830" cy="1068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48"/>
              </a:lnSpc>
            </a:pPr>
            <a:r>
              <a:rPr lang="en-US" sz="2748" spc="-217">
                <a:solidFill>
                  <a:srgbClr val="342D2D"/>
                </a:solidFill>
                <a:latin typeface="Archivo Black"/>
                <a:ea typeface="Archivo Black"/>
                <a:cs typeface="Archivo Black"/>
                <a:sym typeface="Archivo Black"/>
              </a:rPr>
              <a:t>A secure, role-driven platform for efficient order management, inventory control, and business analytics.</a:t>
            </a:r>
          </a:p>
          <a:p>
            <a:pPr algn="r" marL="0" indent="0" lvl="0">
              <a:lnSpc>
                <a:spcPts val="2748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2952047" y="8072665"/>
            <a:ext cx="4307253" cy="23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79"/>
              </a:lnSpc>
              <a:spcBef>
                <a:spcPct val="0"/>
              </a:spcBef>
            </a:pPr>
            <a:r>
              <a:rPr lang="en-US" b="true" sz="1599">
                <a:solidFill>
                  <a:srgbClr val="787271"/>
                </a:solidFill>
                <a:latin typeface="Garet Bold"/>
                <a:ea typeface="Garet Bold"/>
                <a:cs typeface="Garet Bold"/>
                <a:sym typeface="Garet Bold"/>
              </a:rPr>
              <a:t>DATE :  THURSDAY,  8</a:t>
            </a:r>
            <a:r>
              <a:rPr lang="en-US" b="true" sz="1599">
                <a:solidFill>
                  <a:srgbClr val="787271"/>
                </a:solidFill>
                <a:latin typeface="Garet Bold"/>
                <a:ea typeface="Garet Bold"/>
                <a:cs typeface="Garet Bold"/>
                <a:sym typeface="Garet Bold"/>
              </a:rPr>
              <a:t>TH</a:t>
            </a:r>
            <a:r>
              <a:rPr lang="en-US" b="true" sz="1599">
                <a:solidFill>
                  <a:srgbClr val="787271"/>
                </a:solidFill>
                <a:latin typeface="Garet Bold"/>
                <a:ea typeface="Garet Bold"/>
                <a:cs typeface="Garet Bold"/>
                <a:sym typeface="Garet Bold"/>
              </a:rPr>
              <a:t>  JANUARY 2025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345851" y="6383329"/>
            <a:ext cx="2913449" cy="407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28"/>
              </a:lnSpc>
              <a:spcBef>
                <a:spcPct val="0"/>
              </a:spcBef>
            </a:pPr>
            <a:r>
              <a:rPr lang="en-US" b="true" sz="2560">
                <a:solidFill>
                  <a:srgbClr val="7E3B29"/>
                </a:solidFill>
                <a:latin typeface="Garet Bold"/>
                <a:ea typeface="Garet Bold"/>
                <a:cs typeface="Garet Bold"/>
                <a:sym typeface="Garet Bold"/>
              </a:rPr>
              <a:t>PRESENTED BY: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87546" y="7048115"/>
            <a:ext cx="5271754" cy="71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2"/>
              </a:lnSpc>
              <a:spcBef>
                <a:spcPct val="0"/>
              </a:spcBef>
            </a:pPr>
            <a:r>
              <a:rPr lang="en-US" sz="4540">
                <a:solidFill>
                  <a:srgbClr val="7E3B29"/>
                </a:solidFill>
                <a:latin typeface="Garet"/>
                <a:ea typeface="Garet"/>
                <a:cs typeface="Garet"/>
                <a:sym typeface="Garet"/>
              </a:rPr>
              <a:t>SANJANA BISWAS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485854" y="1457325"/>
            <a:ext cx="10773446" cy="3380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490"/>
              </a:lnSpc>
              <a:spcBef>
                <a:spcPct val="0"/>
              </a:spcBef>
            </a:pPr>
            <a:r>
              <a:rPr lang="en-US" sz="10885" spc="-859">
                <a:solidFill>
                  <a:srgbClr val="342D2D"/>
                </a:solidFill>
                <a:latin typeface="Archivo Black"/>
                <a:ea typeface="Archivo Black"/>
                <a:cs typeface="Archivo Black"/>
                <a:sym typeface="Archivo Black"/>
              </a:rPr>
              <a:t>SMART INVENTORY &amp; ORDER APP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073133" y="2735269"/>
            <a:ext cx="7934232" cy="6421479"/>
          </a:xfrm>
          <a:custGeom>
            <a:avLst/>
            <a:gdLst/>
            <a:ahLst/>
            <a:cxnLst/>
            <a:rect r="r" b="b" t="t" l="l"/>
            <a:pathLst>
              <a:path h="6421479" w="7934232">
                <a:moveTo>
                  <a:pt x="0" y="0"/>
                </a:moveTo>
                <a:lnTo>
                  <a:pt x="7934232" y="0"/>
                </a:lnTo>
                <a:lnTo>
                  <a:pt x="7934232" y="6421479"/>
                </a:lnTo>
                <a:lnTo>
                  <a:pt x="0" y="64214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67082" y="1009650"/>
            <a:ext cx="10206972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LINQ Usage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6111" y="2856794"/>
            <a:ext cx="7312656" cy="4430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Filtering &amp; sorting orders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Grouping sales data for reports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Aggregations (total sales, stock counts)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DTO projections using Select()</a:t>
            </a:r>
          </a:p>
          <a:p>
            <a:pPr algn="l">
              <a:lnSpc>
                <a:spcPts val="3542"/>
              </a:lnSpc>
            </a:pPr>
          </a:p>
          <a:p>
            <a:pPr algn="l">
              <a:lnSpc>
                <a:spcPts val="3542"/>
              </a:lnSpc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Why LINQ?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Clean, readable, and efficient data querying</a:t>
            </a:r>
          </a:p>
          <a:p>
            <a:pPr algn="l">
              <a:lnSpc>
                <a:spcPts val="354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09650"/>
            <a:ext cx="10206972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Challenges Faced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67082" y="2837744"/>
            <a:ext cx="14356178" cy="6420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6"/>
              </a:lnSpc>
            </a:pPr>
            <a:r>
              <a:rPr lang="en-US" sz="3258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Challenges Addressed:</a:t>
            </a:r>
          </a:p>
          <a:p>
            <a:pPr algn="l" marL="703518" indent="-351759" lvl="1">
              <a:lnSpc>
                <a:spcPts val="4236"/>
              </a:lnSpc>
              <a:buFont typeface="Arial"/>
              <a:buChar char="•"/>
            </a:pPr>
            <a:r>
              <a:rPr lang="en-US" sz="32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Realistic inventory &amp; order modeling</a:t>
            </a:r>
          </a:p>
          <a:p>
            <a:pPr algn="l" marL="703518" indent="-351759" lvl="1">
              <a:lnSpc>
                <a:spcPts val="4236"/>
              </a:lnSpc>
              <a:buFont typeface="Arial"/>
              <a:buChar char="•"/>
            </a:pPr>
            <a:r>
              <a:rPr lang="en-US" sz="32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Preventing inconsistent stock updates</a:t>
            </a:r>
          </a:p>
          <a:p>
            <a:pPr algn="l" marL="703518" indent="-351759" lvl="1">
              <a:lnSpc>
                <a:spcPts val="4236"/>
              </a:lnSpc>
              <a:buFont typeface="Arial"/>
              <a:buChar char="•"/>
            </a:pPr>
            <a:r>
              <a:rPr lang="en-US" sz="32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Enforcing business rules cleanly</a:t>
            </a:r>
          </a:p>
          <a:p>
            <a:pPr algn="l" marL="703518" indent="-351759" lvl="1">
              <a:lnSpc>
                <a:spcPts val="4236"/>
              </a:lnSpc>
              <a:buFont typeface="Arial"/>
              <a:buChar char="•"/>
            </a:pPr>
            <a:r>
              <a:rPr lang="en-US" sz="32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Secure role-based access</a:t>
            </a:r>
          </a:p>
          <a:p>
            <a:pPr algn="l" marL="703518" indent="-351759" lvl="1">
              <a:lnSpc>
                <a:spcPts val="4236"/>
              </a:lnSpc>
              <a:buFont typeface="Arial"/>
              <a:buChar char="•"/>
            </a:pPr>
            <a:r>
              <a:rPr lang="en-US" sz="32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Scalable reporting logic</a:t>
            </a:r>
          </a:p>
          <a:p>
            <a:pPr algn="l">
              <a:lnSpc>
                <a:spcPts val="4236"/>
              </a:lnSpc>
            </a:pPr>
          </a:p>
          <a:p>
            <a:pPr algn="l">
              <a:lnSpc>
                <a:spcPts val="4236"/>
              </a:lnSpc>
            </a:pPr>
            <a:r>
              <a:rPr lang="en-US" sz="3258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Approach:</a:t>
            </a:r>
          </a:p>
          <a:p>
            <a:pPr algn="l" marL="703518" indent="-351759" lvl="1">
              <a:lnSpc>
                <a:spcPts val="4236"/>
              </a:lnSpc>
              <a:buFont typeface="Arial"/>
              <a:buChar char="•"/>
            </a:pPr>
            <a:r>
              <a:rPr lang="en-US" sz="32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Simplified complex edge cases intentionally</a:t>
            </a:r>
          </a:p>
          <a:p>
            <a:pPr algn="l" marL="703518" indent="-351759" lvl="1">
              <a:lnSpc>
                <a:spcPts val="4236"/>
              </a:lnSpc>
              <a:buFont typeface="Arial"/>
              <a:buChar char="•"/>
            </a:pPr>
            <a:r>
              <a:rPr lang="en-US" sz="32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Centralized business logic in services</a:t>
            </a:r>
          </a:p>
          <a:p>
            <a:pPr algn="l" marL="703518" indent="-351759" lvl="1">
              <a:lnSpc>
                <a:spcPts val="4236"/>
              </a:lnSpc>
              <a:buFont typeface="Arial"/>
              <a:buChar char="•"/>
            </a:pPr>
            <a:r>
              <a:rPr lang="en-US" sz="32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Designed for extensibility</a:t>
            </a:r>
          </a:p>
          <a:p>
            <a:pPr algn="l">
              <a:lnSpc>
                <a:spcPts val="423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1028700" y="4292535"/>
            <a:ext cx="13838306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5400000">
            <a:off x="15074698" y="3103895"/>
            <a:ext cx="1629446" cy="2396244"/>
          </a:xfrm>
          <a:custGeom>
            <a:avLst/>
            <a:gdLst/>
            <a:ahLst/>
            <a:cxnLst/>
            <a:rect r="r" b="b" t="t" l="l"/>
            <a:pathLst>
              <a:path h="2396244" w="1629446">
                <a:moveTo>
                  <a:pt x="0" y="0"/>
                </a:moveTo>
                <a:lnTo>
                  <a:pt x="1629446" y="0"/>
                </a:lnTo>
                <a:lnTo>
                  <a:pt x="1629446" y="2396244"/>
                </a:lnTo>
                <a:lnTo>
                  <a:pt x="0" y="23962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162887"/>
            <a:ext cx="5683548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Timeline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07/10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67082" y="5640615"/>
            <a:ext cx="2277734" cy="1901292"/>
            <a:chOff x="0" y="0"/>
            <a:chExt cx="3036979" cy="2535056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28575"/>
              <a:ext cx="3036979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26-28 DEC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22859"/>
              <a:ext cx="3036979" cy="19121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Problem statement explanation &amp; Planning 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005388" y="5640615"/>
            <a:ext cx="2277734" cy="1539342"/>
            <a:chOff x="0" y="0"/>
            <a:chExt cx="3036979" cy="205245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3036979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29-31 DEC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22859"/>
              <a:ext cx="3036979" cy="1429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Backend &amp; Database Design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982075" y="5640615"/>
            <a:ext cx="2277734" cy="1539342"/>
            <a:chOff x="0" y="0"/>
            <a:chExt cx="3036979" cy="2052456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28575"/>
              <a:ext cx="3036979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1-3 JAN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22859"/>
              <a:ext cx="3036979" cy="1429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Frontend Development &amp; Integration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963582" y="5640615"/>
            <a:ext cx="4123962" cy="1177392"/>
            <a:chOff x="0" y="0"/>
            <a:chExt cx="5498615" cy="1569856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28575"/>
              <a:ext cx="5498615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4-6 JAN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622859"/>
              <a:ext cx="5498615" cy="9469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UI Polishing &amp; Github Documentation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028700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5005388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8982075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2958763" y="4102116"/>
            <a:ext cx="380752" cy="380752"/>
          </a:xfrm>
          <a:custGeom>
            <a:avLst/>
            <a:gdLst/>
            <a:ahLst/>
            <a:cxnLst/>
            <a:rect r="r" b="b" t="t" l="l"/>
            <a:pathLst>
              <a:path h="380752" w="380752">
                <a:moveTo>
                  <a:pt x="0" y="0"/>
                </a:moveTo>
                <a:lnTo>
                  <a:pt x="380752" y="0"/>
                </a:lnTo>
                <a:lnTo>
                  <a:pt x="380752" y="380752"/>
                </a:lnTo>
                <a:lnTo>
                  <a:pt x="0" y="3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95375"/>
            <a:ext cx="4878842" cy="529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3"/>
              </a:lnSpc>
            </a:pPr>
            <a:r>
              <a:rPr lang="en-US" sz="3933" spc="-31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LIVE DEMO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08/10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2739036"/>
            <a:ext cx="7203393" cy="662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0"/>
              </a:lnSpc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10/10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05590" y="8892540"/>
            <a:ext cx="5753710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939"/>
              </a:lnSpc>
              <a:spcBef>
                <a:spcPct val="0"/>
              </a:spcBef>
            </a:pPr>
            <a:r>
              <a:rPr lang="en-US" sz="2099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www.reallygreatsite.com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47449" y="7573998"/>
            <a:ext cx="214954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E-mail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896996" y="7547962"/>
            <a:ext cx="536230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sanjanabiswas@557.com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199594" y="1814513"/>
          <a:ext cx="6511183" cy="6572250"/>
        </p:xfrm>
        <a:graphic>
          <a:graphicData uri="http://schemas.openxmlformats.org/drawingml/2006/table">
            <a:tbl>
              <a:tblPr/>
              <a:tblGrid>
                <a:gridCol w="5025021"/>
              </a:tblGrid>
              <a:tr h="8215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Overview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15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Problem Statement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15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Proposed Solution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15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Tech Stack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15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System Achitecture &amp; DB Design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15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Core Features &amp; UI Flow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15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Challenges Faced &amp; Achievements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153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Learning Outcomes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4" id="4"/>
          <p:cNvSpPr/>
          <p:nvPr/>
        </p:nvSpPr>
        <p:spPr>
          <a:xfrm flipH="false" flipV="false" rot="0">
            <a:off x="-706637" y="1559650"/>
            <a:ext cx="9125543" cy="7167700"/>
          </a:xfrm>
          <a:custGeom>
            <a:avLst/>
            <a:gdLst/>
            <a:ahLst/>
            <a:cxnLst/>
            <a:rect r="r" b="b" t="t" l="l"/>
            <a:pathLst>
              <a:path h="7167700" w="9125543">
                <a:moveTo>
                  <a:pt x="0" y="0"/>
                </a:moveTo>
                <a:lnTo>
                  <a:pt x="9125544" y="0"/>
                </a:lnTo>
                <a:lnTo>
                  <a:pt x="9125544" y="7167700"/>
                </a:lnTo>
                <a:lnTo>
                  <a:pt x="0" y="7167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799313" y="0"/>
            <a:ext cx="3488687" cy="1198840"/>
          </a:xfrm>
          <a:custGeom>
            <a:avLst/>
            <a:gdLst/>
            <a:ahLst/>
            <a:cxnLst/>
            <a:rect r="r" b="b" t="t" l="l"/>
            <a:pathLst>
              <a:path h="1198840" w="3488687">
                <a:moveTo>
                  <a:pt x="0" y="0"/>
                </a:moveTo>
                <a:lnTo>
                  <a:pt x="3488687" y="0"/>
                </a:lnTo>
                <a:lnTo>
                  <a:pt x="3488687" y="1198840"/>
                </a:lnTo>
                <a:lnTo>
                  <a:pt x="0" y="11988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04641" y="2439692"/>
            <a:ext cx="6531462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CONTENT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298728" y="3008784"/>
            <a:ext cx="9278980" cy="4183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16"/>
              </a:lnSpc>
            </a:pPr>
            <a:r>
              <a:rPr lang="en-US" sz="4012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Objective</a:t>
            </a:r>
            <a:r>
              <a:rPr lang="en-US" sz="401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: </a:t>
            </a:r>
          </a:p>
          <a:p>
            <a:pPr algn="just">
              <a:lnSpc>
                <a:spcPts val="4636"/>
              </a:lnSpc>
            </a:pPr>
          </a:p>
          <a:p>
            <a:pPr algn="just">
              <a:lnSpc>
                <a:spcPts val="4636"/>
              </a:lnSpc>
            </a:pPr>
            <a:r>
              <a:rPr lang="en-US" sz="331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 full-stack enterprise web application designed to streamline order processing, inventory tracking, and business reporting for a multi-warehouse retail organization.</a:t>
            </a:r>
          </a:p>
          <a:p>
            <a:pPr algn="just">
              <a:lnSpc>
                <a:spcPts val="4636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8298728" y="6953071"/>
            <a:ext cx="4871206" cy="2305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2"/>
              </a:lnSpc>
            </a:pPr>
            <a:r>
              <a:rPr lang="en-US" sz="3294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Project Type:</a:t>
            </a:r>
          </a:p>
          <a:p>
            <a:pPr algn="l">
              <a:lnSpc>
                <a:spcPts val="4612"/>
              </a:lnSpc>
            </a:pPr>
            <a:r>
              <a:rPr lang="en-US" sz="329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Full-Stack Capstone Project</a:t>
            </a:r>
          </a:p>
          <a:p>
            <a:pPr algn="l">
              <a:lnSpc>
                <a:spcPts val="4612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027834"/>
            <a:ext cx="6240457" cy="4927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Technology Stack:</a:t>
            </a:r>
          </a:p>
          <a:p>
            <a:pPr algn="l">
              <a:lnSpc>
                <a:spcPts val="5598"/>
              </a:lnSpc>
            </a:pPr>
          </a:p>
          <a:p>
            <a:pPr algn="l" marL="863414" indent="-431707" lvl="1">
              <a:lnSpc>
                <a:spcPts val="5598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ASP.NET Core Web API  </a:t>
            </a:r>
          </a:p>
          <a:p>
            <a:pPr algn="l" marL="863414" indent="-431707" lvl="1">
              <a:lnSpc>
                <a:spcPts val="5598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Angular </a:t>
            </a:r>
          </a:p>
          <a:p>
            <a:pPr algn="l" marL="863414" indent="-431707" lvl="1">
              <a:lnSpc>
                <a:spcPts val="5598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SQL Server</a:t>
            </a: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162050"/>
            <a:ext cx="9705631" cy="1052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825"/>
              </a:lnSpc>
              <a:spcBef>
                <a:spcPct val="0"/>
              </a:spcBef>
            </a:pPr>
            <a:r>
              <a:rPr lang="en-US" sz="7825" spc="-61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03/10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397609" y="4001327"/>
            <a:ext cx="7890391" cy="5256973"/>
          </a:xfrm>
          <a:custGeom>
            <a:avLst/>
            <a:gdLst/>
            <a:ahLst/>
            <a:cxnLst/>
            <a:rect r="r" b="b" t="t" l="l"/>
            <a:pathLst>
              <a:path h="5256973" w="7890391">
                <a:moveTo>
                  <a:pt x="0" y="0"/>
                </a:moveTo>
                <a:lnTo>
                  <a:pt x="7890391" y="0"/>
                </a:lnTo>
                <a:lnTo>
                  <a:pt x="7890391" y="5256973"/>
                </a:lnTo>
                <a:lnTo>
                  <a:pt x="0" y="52569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321118"/>
            <a:ext cx="9060533" cy="1041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7715"/>
              </a:lnSpc>
              <a:spcBef>
                <a:spcPct val="0"/>
              </a:spcBef>
            </a:pPr>
            <a:r>
              <a:rPr lang="en-US" sz="7715" spc="-609">
                <a:solidFill>
                  <a:srgbClr val="1C2136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1C2136"/>
                </a:solidFill>
                <a:latin typeface="Garet Bold"/>
                <a:ea typeface="Garet Bold"/>
                <a:cs typeface="Garet Bold"/>
                <a:sym typeface="Garet Bold"/>
              </a:rPr>
              <a:t>05/10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310612"/>
            <a:ext cx="9419046" cy="5947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20"/>
              </a:lnSpc>
            </a:pPr>
            <a:r>
              <a:rPr lang="en-US" b="true" sz="4157">
                <a:solidFill>
                  <a:srgbClr val="1C2136"/>
                </a:solidFill>
                <a:latin typeface="Garet Bold"/>
                <a:ea typeface="Garet Bold"/>
                <a:cs typeface="Garet Bold"/>
                <a:sym typeface="Garet Bold"/>
              </a:rPr>
              <a:t>Business Challenges:</a:t>
            </a:r>
          </a:p>
          <a:p>
            <a:pPr algn="just">
              <a:lnSpc>
                <a:spcPts val="3056"/>
              </a:lnSpc>
            </a:pPr>
          </a:p>
          <a:p>
            <a:pPr algn="just" marL="512176" indent="-256088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1C2136"/>
                </a:solidFill>
                <a:latin typeface="Garet"/>
                <a:ea typeface="Garet"/>
                <a:cs typeface="Garet"/>
                <a:sym typeface="Garet"/>
              </a:rPr>
              <a:t>Manual and delayed order processing</a:t>
            </a:r>
          </a:p>
          <a:p>
            <a:pPr algn="just" marL="512176" indent="-256088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1C2136"/>
                </a:solidFill>
                <a:latin typeface="Garet"/>
                <a:ea typeface="Garet"/>
                <a:cs typeface="Garet"/>
                <a:sym typeface="Garet"/>
              </a:rPr>
              <a:t>No centralized inventory visibility</a:t>
            </a:r>
          </a:p>
          <a:p>
            <a:pPr algn="just" marL="512176" indent="-256088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1C2136"/>
                </a:solidFill>
                <a:latin typeface="Garet"/>
                <a:ea typeface="Garet"/>
                <a:cs typeface="Garet"/>
                <a:sym typeface="Garet"/>
              </a:rPr>
              <a:t>Poor coordination between sales, warehouse, and finance teams</a:t>
            </a:r>
          </a:p>
          <a:p>
            <a:pPr algn="just" marL="512176" indent="-256088" lvl="1">
              <a:lnSpc>
                <a:spcPts val="3321"/>
              </a:lnSpc>
              <a:buFont typeface="Arial"/>
              <a:buChar char="•"/>
            </a:pPr>
            <a:r>
              <a:rPr lang="en-US" sz="2372">
                <a:solidFill>
                  <a:srgbClr val="1C2136"/>
                </a:solidFill>
                <a:latin typeface="Garet"/>
                <a:ea typeface="Garet"/>
                <a:cs typeface="Garet"/>
                <a:sym typeface="Garet"/>
              </a:rPr>
              <a:t>Lack of analytical insights for decision-making</a:t>
            </a:r>
          </a:p>
          <a:p>
            <a:pPr algn="just">
              <a:lnSpc>
                <a:spcPts val="3056"/>
              </a:lnSpc>
            </a:pPr>
          </a:p>
          <a:p>
            <a:pPr algn="just">
              <a:lnSpc>
                <a:spcPts val="5820"/>
              </a:lnSpc>
            </a:pPr>
            <a:r>
              <a:rPr lang="en-US" b="true" sz="4157">
                <a:solidFill>
                  <a:srgbClr val="1C2136"/>
                </a:solidFill>
                <a:latin typeface="Garet Bold"/>
                <a:ea typeface="Garet Bold"/>
                <a:cs typeface="Garet Bold"/>
                <a:sym typeface="Garet Bold"/>
              </a:rPr>
              <a:t>Need:</a:t>
            </a:r>
          </a:p>
          <a:p>
            <a:pPr algn="just">
              <a:lnSpc>
                <a:spcPts val="3056"/>
              </a:lnSpc>
            </a:pPr>
          </a:p>
          <a:p>
            <a:pPr algn="just">
              <a:lnSpc>
                <a:spcPts val="3321"/>
              </a:lnSpc>
            </a:pPr>
            <a:r>
              <a:rPr lang="en-US" sz="2372">
                <a:solidFill>
                  <a:srgbClr val="1C2136"/>
                </a:solidFill>
                <a:latin typeface="Garet"/>
                <a:ea typeface="Garet"/>
                <a:cs typeface="Garet"/>
                <a:sym typeface="Garet"/>
              </a:rPr>
              <a:t>A secure, scalable, role-based system that integrates orders, inventory, users, and reports into a single platform</a:t>
            </a:r>
          </a:p>
          <a:p>
            <a:pPr algn="just">
              <a:lnSpc>
                <a:spcPts val="3321"/>
              </a:lnSpc>
              <a:spcBef>
                <a:spcPct val="0"/>
              </a:spcBef>
            </a:pPr>
            <a:r>
              <a:rPr lang="en-US" sz="2372">
                <a:solidFill>
                  <a:srgbClr val="1C2136"/>
                </a:solidFill>
                <a:latin typeface="Garet"/>
                <a:ea typeface="Garet"/>
                <a:cs typeface="Garet"/>
                <a:sym typeface="Garet"/>
              </a:rPr>
              <a:t>the project is intended.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09650"/>
            <a:ext cx="10206972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Proposed Solution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7082" y="2723539"/>
            <a:ext cx="13262474" cy="1635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3"/>
              </a:lnSpc>
            </a:pPr>
            <a:r>
              <a:rPr lang="en-US" sz="34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 modern, API-driven web application with role-based access and real-time data visibility.</a:t>
            </a:r>
          </a:p>
          <a:p>
            <a:pPr algn="l">
              <a:lnSpc>
                <a:spcPts val="4413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067082" y="4476969"/>
            <a:ext cx="12075010" cy="4781331"/>
            <a:chOff x="0" y="0"/>
            <a:chExt cx="16100013" cy="637510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38100"/>
              <a:ext cx="16100013" cy="1692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120"/>
                </a:lnSpc>
              </a:pPr>
              <a:r>
                <a:rPr lang="en-US" sz="3938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Key Highlights:</a:t>
              </a:r>
            </a:p>
            <a:p>
              <a:pPr algn="l" marL="0" indent="0" lvl="0">
                <a:lnSpc>
                  <a:spcPts val="5120"/>
                </a:lnSpc>
                <a:spcBef>
                  <a:spcPct val="0"/>
                </a:spcBef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843155"/>
              <a:ext cx="16100013" cy="45319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48339" indent="-374169" lvl="1">
                <a:lnSpc>
                  <a:spcPts val="4505"/>
                </a:lnSpc>
                <a:buFont typeface="Arial"/>
                <a:buChar char="•"/>
              </a:pPr>
              <a:r>
                <a:rPr lang="en-US" sz="346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JWT-based authentication &amp; authorization</a:t>
              </a:r>
            </a:p>
            <a:p>
              <a:pPr algn="l" marL="748339" indent="-374169" lvl="1">
                <a:lnSpc>
                  <a:spcPts val="4505"/>
                </a:lnSpc>
                <a:buFont typeface="Arial"/>
                <a:buChar char="•"/>
              </a:pPr>
              <a:r>
                <a:rPr lang="en-US" sz="346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Centralized inventory and order lifecycle management</a:t>
              </a:r>
            </a:p>
            <a:p>
              <a:pPr algn="l" marL="748339" indent="-374169" lvl="1">
                <a:lnSpc>
                  <a:spcPts val="4505"/>
                </a:lnSpc>
                <a:buFont typeface="Arial"/>
                <a:buChar char="•"/>
              </a:pPr>
              <a:r>
                <a:rPr lang="en-US" sz="346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Role-specific dashboards</a:t>
              </a:r>
            </a:p>
            <a:p>
              <a:pPr algn="l" marL="748339" indent="-374169" lvl="1">
                <a:lnSpc>
                  <a:spcPts val="4505"/>
                </a:lnSpc>
                <a:buFont typeface="Arial"/>
                <a:buChar char="•"/>
              </a:pPr>
              <a:r>
                <a:rPr lang="en-US" sz="346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Analytical reports for business insights</a:t>
              </a:r>
            </a:p>
            <a:p>
              <a:pPr algn="l" marL="0" indent="0" lvl="0">
                <a:lnSpc>
                  <a:spcPts val="4505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09650"/>
            <a:ext cx="10206972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Technology Stack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084652" y="3041555"/>
            <a:ext cx="6732766" cy="5363373"/>
            <a:chOff x="0" y="0"/>
            <a:chExt cx="8977021" cy="715116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38100"/>
              <a:ext cx="8977021" cy="1692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120"/>
                </a:lnSpc>
              </a:pPr>
              <a:r>
                <a:rPr lang="en-US" sz="3938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Backend :</a:t>
              </a:r>
            </a:p>
            <a:p>
              <a:pPr algn="l" marL="0" indent="0" lvl="0">
                <a:lnSpc>
                  <a:spcPts val="5120"/>
                </a:lnSpc>
                <a:spcBef>
                  <a:spcPct val="0"/>
                </a:spcBef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606460"/>
              <a:ext cx="8430393" cy="5544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81515" indent="-390758" lvl="1">
                <a:lnSpc>
                  <a:spcPts val="4705"/>
                </a:lnSpc>
                <a:buFont typeface="Arial"/>
                <a:buChar char="•"/>
              </a:pPr>
              <a:r>
                <a:rPr lang="en-US" sz="361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ASP.NET Core Web API</a:t>
              </a:r>
            </a:p>
            <a:p>
              <a:pPr algn="l" marL="781515" indent="-390758" lvl="1">
                <a:lnSpc>
                  <a:spcPts val="4705"/>
                </a:lnSpc>
                <a:buFont typeface="Arial"/>
                <a:buChar char="•"/>
              </a:pPr>
              <a:r>
                <a:rPr lang="en-US" sz="361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Entity Framework Core</a:t>
              </a:r>
            </a:p>
            <a:p>
              <a:pPr algn="l" marL="781515" indent="-390758" lvl="1">
                <a:lnSpc>
                  <a:spcPts val="4705"/>
                </a:lnSpc>
                <a:buFont typeface="Arial"/>
                <a:buChar char="•"/>
              </a:pPr>
              <a:r>
                <a:rPr lang="en-US" sz="361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LINQ</a:t>
              </a:r>
            </a:p>
            <a:p>
              <a:pPr algn="l" marL="781515" indent="-390758" lvl="1">
                <a:lnSpc>
                  <a:spcPts val="4705"/>
                </a:lnSpc>
                <a:buFont typeface="Arial"/>
                <a:buChar char="•"/>
              </a:pPr>
              <a:r>
                <a:rPr lang="en-US" sz="361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SQL Server</a:t>
              </a:r>
            </a:p>
            <a:p>
              <a:pPr algn="l" marL="781515" indent="-390758" lvl="1">
                <a:lnSpc>
                  <a:spcPts val="4705"/>
                </a:lnSpc>
                <a:buFont typeface="Arial"/>
                <a:buChar char="•"/>
              </a:pPr>
              <a:r>
                <a:rPr lang="en-US" sz="361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JWT Authentication</a:t>
              </a:r>
            </a:p>
            <a:p>
              <a:pPr algn="l" marL="781515" indent="-390758" lvl="1">
                <a:lnSpc>
                  <a:spcPts val="4705"/>
                </a:lnSpc>
                <a:buFont typeface="Arial"/>
                <a:buChar char="•"/>
              </a:pPr>
              <a:r>
                <a:rPr lang="en-US" sz="361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SQL Server</a:t>
              </a:r>
            </a:p>
            <a:p>
              <a:pPr algn="l" marL="0" indent="0" lvl="0">
                <a:lnSpc>
                  <a:spcPts val="4705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704382" y="3041555"/>
            <a:ext cx="5699177" cy="4825738"/>
            <a:chOff x="0" y="0"/>
            <a:chExt cx="7598903" cy="643431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7598903" cy="16519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174"/>
                </a:lnSpc>
              </a:pPr>
              <a:r>
                <a:rPr lang="en-US" sz="398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Frontend :</a:t>
              </a:r>
            </a:p>
            <a:p>
              <a:pPr algn="l" marL="0" indent="0" lvl="0">
                <a:lnSpc>
                  <a:spcPts val="4914"/>
                </a:lnSpc>
                <a:spcBef>
                  <a:spcPct val="0"/>
                </a:spcBef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784668"/>
              <a:ext cx="7598903" cy="46496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83051" indent="-391526" lvl="1">
                <a:lnSpc>
                  <a:spcPts val="4714"/>
                </a:lnSpc>
                <a:buFont typeface="Arial"/>
                <a:buChar char="•"/>
              </a:pPr>
              <a:r>
                <a:rPr lang="en-US" sz="362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Angular</a:t>
              </a:r>
            </a:p>
            <a:p>
              <a:pPr algn="l" marL="783051" indent="-391526" lvl="1">
                <a:lnSpc>
                  <a:spcPts val="4714"/>
                </a:lnSpc>
                <a:buFont typeface="Arial"/>
                <a:buChar char="•"/>
              </a:pPr>
              <a:r>
                <a:rPr lang="en-US" sz="362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TypeScript</a:t>
              </a:r>
            </a:p>
            <a:p>
              <a:pPr algn="l" marL="783051" indent="-391526" lvl="1">
                <a:lnSpc>
                  <a:spcPts val="4714"/>
                </a:lnSpc>
                <a:buFont typeface="Arial"/>
                <a:buChar char="•"/>
              </a:pPr>
              <a:r>
                <a:rPr lang="en-US" sz="362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Angular Material</a:t>
              </a:r>
            </a:p>
            <a:p>
              <a:pPr algn="l" marL="783051" indent="-391526" lvl="1">
                <a:lnSpc>
                  <a:spcPts val="4714"/>
                </a:lnSpc>
                <a:buFont typeface="Arial"/>
                <a:buChar char="•"/>
              </a:pPr>
              <a:r>
                <a:rPr lang="en-US" sz="362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HTTP Interceptors &amp; Route Guards</a:t>
              </a:r>
            </a:p>
            <a:p>
              <a:pPr algn="l" marL="0" indent="0" lvl="0">
                <a:lnSpc>
                  <a:spcPts val="4325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61475" y="338009"/>
            <a:ext cx="5933389" cy="9380852"/>
          </a:xfrm>
          <a:custGeom>
            <a:avLst/>
            <a:gdLst/>
            <a:ahLst/>
            <a:cxnLst/>
            <a:rect r="r" b="b" t="t" l="l"/>
            <a:pathLst>
              <a:path h="9380852" w="5933389">
                <a:moveTo>
                  <a:pt x="0" y="0"/>
                </a:moveTo>
                <a:lnTo>
                  <a:pt x="5933389" y="0"/>
                </a:lnTo>
                <a:lnTo>
                  <a:pt x="5933389" y="9380852"/>
                </a:lnTo>
                <a:lnTo>
                  <a:pt x="0" y="93808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67082" y="1009650"/>
            <a:ext cx="10206972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System Architecture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7082" y="3494394"/>
            <a:ext cx="7312656" cy="5763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2"/>
              </a:lnSpc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Architecture Highlights: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Angular frontend communicates via REST APIs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Layered backend architecture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Secure JWT-based authentication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Database accessed only via backend services</a:t>
            </a:r>
          </a:p>
          <a:p>
            <a:pPr algn="l">
              <a:lnSpc>
                <a:spcPts val="3542"/>
              </a:lnSpc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Layers: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Controllers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Services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Repositories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Models &amp; DTOs</a:t>
            </a:r>
          </a:p>
          <a:p>
            <a:pPr algn="l">
              <a:lnSpc>
                <a:spcPts val="354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62345" y="2356018"/>
            <a:ext cx="5517661" cy="6902282"/>
          </a:xfrm>
          <a:custGeom>
            <a:avLst/>
            <a:gdLst/>
            <a:ahLst/>
            <a:cxnLst/>
            <a:rect r="r" b="b" t="t" l="l"/>
            <a:pathLst>
              <a:path h="6902282" w="5517661">
                <a:moveTo>
                  <a:pt x="0" y="0"/>
                </a:moveTo>
                <a:lnTo>
                  <a:pt x="5517661" y="0"/>
                </a:lnTo>
                <a:lnTo>
                  <a:pt x="5517661" y="6902282"/>
                </a:lnTo>
                <a:lnTo>
                  <a:pt x="0" y="69022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67082" y="1009650"/>
            <a:ext cx="10206972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Database Design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7082" y="3494394"/>
            <a:ext cx="7312656" cy="4430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2"/>
              </a:lnSpc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Design Principles: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Normalized relational schema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Clear entity relationships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Foreign keys for data integrity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Separate tables for users, roles, orders, products, inventory</a:t>
            </a:r>
          </a:p>
          <a:p>
            <a:pPr algn="l">
              <a:lnSpc>
                <a:spcPts val="3542"/>
              </a:lnSpc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Benefits: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Reduced redundancy</a:t>
            </a:r>
          </a:p>
          <a:p>
            <a:pPr algn="l" marL="588335" indent="-294168" lvl="1">
              <a:lnSpc>
                <a:spcPts val="3542"/>
              </a:lnSpc>
              <a:buFont typeface="Arial"/>
              <a:buChar char="•"/>
            </a:pPr>
            <a:r>
              <a:rPr lang="en-US" sz="272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Consistent and scalable data model</a:t>
            </a:r>
          </a:p>
          <a:p>
            <a:pPr algn="l">
              <a:lnSpc>
                <a:spcPts val="354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2532834"/>
            <a:ext cx="2861314" cy="2821971"/>
          </a:xfrm>
          <a:custGeom>
            <a:avLst/>
            <a:gdLst/>
            <a:ahLst/>
            <a:cxnLst/>
            <a:rect r="r" b="b" t="t" l="l"/>
            <a:pathLst>
              <a:path h="2821971" w="2861314">
                <a:moveTo>
                  <a:pt x="0" y="0"/>
                </a:moveTo>
                <a:lnTo>
                  <a:pt x="2861314" y="0"/>
                </a:lnTo>
                <a:lnTo>
                  <a:pt x="2861314" y="2821971"/>
                </a:lnTo>
                <a:lnTo>
                  <a:pt x="0" y="28219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111346" y="2756166"/>
            <a:ext cx="3653622" cy="2598639"/>
          </a:xfrm>
          <a:custGeom>
            <a:avLst/>
            <a:gdLst/>
            <a:ahLst/>
            <a:cxnLst/>
            <a:rect r="r" b="b" t="t" l="l"/>
            <a:pathLst>
              <a:path h="2598639" w="3653622">
                <a:moveTo>
                  <a:pt x="0" y="0"/>
                </a:moveTo>
                <a:lnTo>
                  <a:pt x="3653622" y="0"/>
                </a:lnTo>
                <a:lnTo>
                  <a:pt x="3653622" y="2598639"/>
                </a:lnTo>
                <a:lnTo>
                  <a:pt x="0" y="25986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984043" y="2756166"/>
            <a:ext cx="3651931" cy="2638520"/>
          </a:xfrm>
          <a:custGeom>
            <a:avLst/>
            <a:gdLst/>
            <a:ahLst/>
            <a:cxnLst/>
            <a:rect r="r" b="b" t="t" l="l"/>
            <a:pathLst>
              <a:path h="2638520" w="3651931">
                <a:moveTo>
                  <a:pt x="0" y="0"/>
                </a:moveTo>
                <a:lnTo>
                  <a:pt x="3651932" y="0"/>
                </a:lnTo>
                <a:lnTo>
                  <a:pt x="3651932" y="2638521"/>
                </a:lnTo>
                <a:lnTo>
                  <a:pt x="0" y="26385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6362152"/>
            <a:ext cx="3529888" cy="2038510"/>
          </a:xfrm>
          <a:custGeom>
            <a:avLst/>
            <a:gdLst/>
            <a:ahLst/>
            <a:cxnLst/>
            <a:rect r="r" b="b" t="t" l="l"/>
            <a:pathLst>
              <a:path h="2038510" w="3529888">
                <a:moveTo>
                  <a:pt x="0" y="0"/>
                </a:moveTo>
                <a:lnTo>
                  <a:pt x="3529888" y="0"/>
                </a:lnTo>
                <a:lnTo>
                  <a:pt x="3529888" y="2038510"/>
                </a:lnTo>
                <a:lnTo>
                  <a:pt x="0" y="20385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760582" y="6399525"/>
            <a:ext cx="3592391" cy="2038682"/>
          </a:xfrm>
          <a:custGeom>
            <a:avLst/>
            <a:gdLst/>
            <a:ahLst/>
            <a:cxnLst/>
            <a:rect r="r" b="b" t="t" l="l"/>
            <a:pathLst>
              <a:path h="2038682" w="3592391">
                <a:moveTo>
                  <a:pt x="0" y="0"/>
                </a:moveTo>
                <a:lnTo>
                  <a:pt x="3592391" y="0"/>
                </a:lnTo>
                <a:lnTo>
                  <a:pt x="3592391" y="2038682"/>
                </a:lnTo>
                <a:lnTo>
                  <a:pt x="0" y="203868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610148" y="6167635"/>
            <a:ext cx="3499949" cy="2502463"/>
          </a:xfrm>
          <a:custGeom>
            <a:avLst/>
            <a:gdLst/>
            <a:ahLst/>
            <a:cxnLst/>
            <a:rect r="r" b="b" t="t" l="l"/>
            <a:pathLst>
              <a:path h="2502463" w="3499949">
                <a:moveTo>
                  <a:pt x="0" y="0"/>
                </a:moveTo>
                <a:lnTo>
                  <a:pt x="3499949" y="0"/>
                </a:lnTo>
                <a:lnTo>
                  <a:pt x="3499949" y="2502463"/>
                </a:lnTo>
                <a:lnTo>
                  <a:pt x="0" y="25024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368325" y="6167635"/>
            <a:ext cx="3875960" cy="2427545"/>
          </a:xfrm>
          <a:custGeom>
            <a:avLst/>
            <a:gdLst/>
            <a:ahLst/>
            <a:cxnLst/>
            <a:rect r="r" b="b" t="t" l="l"/>
            <a:pathLst>
              <a:path h="2427545" w="3875960">
                <a:moveTo>
                  <a:pt x="0" y="0"/>
                </a:moveTo>
                <a:lnTo>
                  <a:pt x="3875960" y="0"/>
                </a:lnTo>
                <a:lnTo>
                  <a:pt x="3875960" y="2427544"/>
                </a:lnTo>
                <a:lnTo>
                  <a:pt x="0" y="242754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67082" y="1009650"/>
            <a:ext cx="10206972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UI Flow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68325" y="2727591"/>
            <a:ext cx="4890975" cy="3215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5"/>
              </a:lnSpc>
            </a:pPr>
            <a:r>
              <a:rPr lang="en-US" sz="246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Appl</a:t>
            </a:r>
            <a:r>
              <a:rPr lang="en-US" sz="246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ication Flow:</a:t>
            </a:r>
          </a:p>
          <a:p>
            <a:pPr algn="l" marL="532439" indent="-266219" lvl="1">
              <a:lnSpc>
                <a:spcPts val="3205"/>
              </a:lnSpc>
              <a:buFont typeface="Arial"/>
              <a:buChar char="•"/>
            </a:pPr>
            <a:r>
              <a:rPr lang="en-US" sz="246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</a:t>
            </a:r>
            <a:r>
              <a:rPr lang="en-US" sz="246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ogin → Role-based Dashboard</a:t>
            </a:r>
          </a:p>
          <a:p>
            <a:pPr algn="l" marL="532439" indent="-266219" lvl="1">
              <a:lnSpc>
                <a:spcPts val="3205"/>
              </a:lnSpc>
              <a:buFont typeface="Arial"/>
              <a:buChar char="•"/>
            </a:pPr>
            <a:r>
              <a:rPr lang="en-US" sz="246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Product &amp; Inventory Management</a:t>
            </a:r>
          </a:p>
          <a:p>
            <a:pPr algn="l" marL="532439" indent="-266219" lvl="1">
              <a:lnSpc>
                <a:spcPts val="3205"/>
              </a:lnSpc>
              <a:buFont typeface="Arial"/>
              <a:buChar char="•"/>
            </a:pPr>
            <a:r>
              <a:rPr lang="en-US" sz="246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Or</a:t>
            </a:r>
            <a:r>
              <a:rPr lang="en-US" sz="246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der Creation &amp; Tracking</a:t>
            </a:r>
          </a:p>
          <a:p>
            <a:pPr algn="l" marL="532439" indent="-266219" lvl="1">
              <a:lnSpc>
                <a:spcPts val="3205"/>
              </a:lnSpc>
              <a:buFont typeface="Arial"/>
              <a:buChar char="•"/>
            </a:pPr>
            <a:r>
              <a:rPr lang="en-US" sz="246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Rep</a:t>
            </a:r>
            <a:r>
              <a:rPr lang="en-US" sz="246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orts &amp; Analytics</a:t>
            </a:r>
          </a:p>
          <a:p>
            <a:pPr algn="l">
              <a:lnSpc>
                <a:spcPts val="320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DAG9wPlgS2Q</dc:identifier>
  <dcterms:modified xsi:type="dcterms:W3CDTF">2011-08-01T06:04:30Z</dcterms:modified>
  <cp:revision>1</cp:revision>
  <dc:title>Beige and Black Minimalist Project Deck Presentation</dc:title>
</cp:coreProperties>
</file>

<file path=docProps/thumbnail.jpeg>
</file>